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6" r:id="rId2"/>
    <p:sldId id="287" r:id="rId3"/>
    <p:sldId id="298" r:id="rId4"/>
    <p:sldId id="300" r:id="rId5"/>
    <p:sldId id="288" r:id="rId6"/>
    <p:sldId id="258" r:id="rId7"/>
    <p:sldId id="259" r:id="rId8"/>
    <p:sldId id="260" r:id="rId9"/>
    <p:sldId id="281" r:id="rId10"/>
    <p:sldId id="284" r:id="rId11"/>
    <p:sldId id="285" r:id="rId12"/>
    <p:sldId id="286" r:id="rId13"/>
    <p:sldId id="301" r:id="rId14"/>
    <p:sldId id="282" r:id="rId15"/>
    <p:sldId id="297" r:id="rId16"/>
    <p:sldId id="283" r:id="rId17"/>
    <p:sldId id="289" r:id="rId18"/>
    <p:sldId id="290" r:id="rId19"/>
    <p:sldId id="302" r:id="rId20"/>
    <p:sldId id="291" r:id="rId21"/>
    <p:sldId id="303" r:id="rId22"/>
    <p:sldId id="304" r:id="rId23"/>
    <p:sldId id="292" r:id="rId24"/>
    <p:sldId id="293" r:id="rId25"/>
    <p:sldId id="295" r:id="rId26"/>
    <p:sldId id="294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88" autoAdjust="0"/>
  </p:normalViewPr>
  <p:slideViewPr>
    <p:cSldViewPr snapToGrid="0">
      <p:cViewPr>
        <p:scale>
          <a:sx n="75" d="100"/>
          <a:sy n="75" d="100"/>
        </p:scale>
        <p:origin x="118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47F30-6D87-4FF5-AB60-09A63558FD47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28A07-D046-4481-98A0-46C92F81D43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17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Simplifies the representation of an image into something that is more meaningful and easier to analyze.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51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volume is a 3D image; segmentation is contouring of regions of interest (tumor, organs, </a:t>
            </a:r>
            <a:r>
              <a:rPr lang="en-US" dirty="0" err="1"/>
              <a:t>etc</a:t>
            </a:r>
            <a:r>
              <a:rPr lang="en-US" dirty="0"/>
              <a:t>…).</a:t>
            </a:r>
          </a:p>
          <a:p>
            <a:r>
              <a:rPr lang="en-US" dirty="0"/>
              <a:t>Segmentation used to be done slice by slice by doctors.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98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reality, we feed-in the bilinear interpolation to the last layer of the network, so that it only has to learn to correct the errors made by the bilinear interpolation.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u="none" dirty="0">
                <a:solidFill>
                  <a:schemeClr val="tx1"/>
                </a:solidFill>
              </a:rPr>
              <a:t>U-Net est un réseau de neurones à convolution développé pour la segmentation d'images biomédicales.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3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0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9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4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1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5A21D-F6DA-425F-9DBE-C9D0FC3A7A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2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47D23-764C-4404-9D36-DEB150D4E1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08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011D-FBA3-343D-6491-5518E86DC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92F65-4764-835E-2F6E-089915056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5278E-F92A-A7F3-56BE-1809CFFF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B55F4-377B-3974-1322-CDC546E0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995D8-5D5D-D903-4FA4-759F3D1F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84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EA9A-8042-5056-565E-9ABE2E46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B437C-CFA1-4749-E49A-6B1F8C3D8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8E457-ED58-4272-A1A6-D7EBF23E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70583-34EB-8CBE-07DF-FF5F5B77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6B4D5-8881-84EB-D4B0-21EAF8B9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84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0A707-5CF6-5C45-409E-F61601D89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AB925-01A8-3336-7202-C841D6461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CF65-626F-4E86-2AB5-A7F2152A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960D-3BB3-99E0-C61D-D76D8A12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4031D-A613-ADD0-0014-EC65BE5B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36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58F1-EB36-CD9C-EA7C-D3C81E5A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37C11-DA10-A1B7-EE6A-E8B5CCD48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20A65-B2FA-04E3-5A00-9A3E6779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EC556-5C3B-E6EB-EB90-07663777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09A5A-BF9E-E866-61FA-5081E139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262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0756-0C97-4FC3-B5F8-FA1DE5C0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1AB30-8A00-39E9-FC38-283BA3BB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72F88-A087-CD7B-4BB1-0EA9C5FB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A3846-801F-9AC2-D589-E541E166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D56DA-0A3C-9371-697F-F60E5AD3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43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AD46-8444-95F2-F896-30D6B32F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4198-226C-2F08-3A2E-DC0F69C0C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5FD29-4930-858D-1672-277625CEF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9BC07-3969-4DDF-673C-715E19B5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54797-0E07-B007-EFD7-C63FD600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A52EB-47B8-025F-6054-3CBB0E3F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85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7935-6D36-0B3E-BD45-F573A862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A046B-8D13-91A9-7E85-D4116F23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C51B0-ED1E-3BF1-711E-C930F51B5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4DE59-F2D3-D878-B7AF-CCDC59BB2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46787-7B0F-3C1D-2F58-0F1B1DE27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6D9DEB-C07D-ED73-3836-A57306C9F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E912C3-3404-EF7C-D817-B7ED6C3A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3C5A2-642F-2E9A-C115-599E0881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79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DB6B-B058-32B2-6D96-7FFDE31D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41F94-2179-F5E5-B91B-0B2EDFA9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CDBBC-A865-3702-AF55-52DDACCA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7EE9D-DFDF-62C0-C57C-F88D7742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12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C1BF-0162-2C12-E9BA-D3976C5B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765EFB-48E7-F5FF-2B92-2D608E07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FDBF1-A3E7-3BAB-7AD3-ADC103D4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65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0498-80D8-B6E9-CD77-71F38FA8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8782-D6AE-BE8E-8032-9E038DC0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E942-91DC-2B5B-50C0-3A21411E7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5DFDF-1404-1CF2-C052-AF7F8352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8E354-B76B-4B0A-A0A1-393427AD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3126C-6C5F-4898-C3F5-9CF37513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374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C5B7-0F51-6312-235D-CED2EA2A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BDEED-BBED-0D83-099E-48A802630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D90C7-FE51-92D4-CAC6-FDC6B28C8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E80A7-E4A4-F37E-E735-E11A004BB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07CDD-A92F-4E87-B1CE-5304CE2B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8246D-F652-B257-6C8A-7B4F3A93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80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345B0B-289B-04E7-FB6F-003A5263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959E4-CA0B-23AF-43F8-9C1E95D67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FFCAD-ED6E-70FA-4616-F02C43DCB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77E0B-31FA-49A6-8A64-387BD7E1842D}" type="datetimeFigureOut">
              <a:rPr lang="fr-FR" smtClean="0"/>
              <a:t>17/01/2024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0CE56-71A3-07BA-F990-2F89CB931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B49C4-CEE5-8C95-AE19-1A3135D58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D33B8-4512-4FD2-A60A-FF977B5E32AD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D63CA-8D2F-E750-DEC0-D7CCF64F1FC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38042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/blob/master/README.md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A0A2-C176-FB16-D910-3F43F50B9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Architectures</a:t>
            </a:r>
            <a:br>
              <a:rPr lang="en-US" dirty="0"/>
            </a:br>
            <a:r>
              <a:rPr lang="en-US" i="1" dirty="0"/>
              <a:t>(Part 1)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1A83F-9FEE-6699-0C1A-127ABB21B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Lecture 5/10</a:t>
            </a:r>
          </a:p>
        </p:txBody>
      </p:sp>
    </p:spTree>
    <p:extLst>
      <p:ext uri="{BB962C8B-B14F-4D97-AF65-F5344CB8AC3E}">
        <p14:creationId xmlns:p14="http://schemas.microsoft.com/office/powerpoint/2010/main" val="11435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39920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770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0957004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8537" b="-3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34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984886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8537" b="-3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403614" b="-2204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915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t="-6024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9255785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8537" b="-3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403614" b="-2204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9756" b="-123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6616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E237-00A2-010A-D091-6B89599D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Unpool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2E1B-7C15-CF2D-96A1-AE040659A3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Max Pool</a:t>
            </a:r>
            <a:r>
              <a:rPr lang="en-US" dirty="0"/>
              <a:t> is </a:t>
            </a:r>
            <a:r>
              <a:rPr lang="en-US" b="1" dirty="0"/>
              <a:t>not fully invertible</a:t>
            </a:r>
            <a:r>
              <a:rPr lang="en-US" dirty="0"/>
              <a:t>, since the non-maximal values are lost.</a:t>
            </a:r>
          </a:p>
          <a:p>
            <a:r>
              <a:rPr lang="en-US" b="1" i="1" dirty="0"/>
              <a:t>Max Unpool</a:t>
            </a:r>
            <a:r>
              <a:rPr lang="en-US" dirty="0"/>
              <a:t> takes in the </a:t>
            </a:r>
            <a:r>
              <a:rPr lang="en-US" b="1" dirty="0"/>
              <a:t>indices</a:t>
            </a:r>
            <a:r>
              <a:rPr lang="en-US" dirty="0"/>
              <a:t> of the maximal values and computes a partial inverse in which all </a:t>
            </a:r>
            <a:r>
              <a:rPr lang="en-US" b="1" dirty="0"/>
              <a:t>non-maximal</a:t>
            </a:r>
            <a:r>
              <a:rPr lang="en-US" dirty="0"/>
              <a:t> values are set to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0DFCE793-A122-C061-3764-2F074EAA17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645" y="365125"/>
            <a:ext cx="6282354" cy="6492874"/>
          </a:xfrm>
        </p:spPr>
      </p:pic>
    </p:spTree>
    <p:extLst>
      <p:ext uri="{BB962C8B-B14F-4D97-AF65-F5344CB8AC3E}">
        <p14:creationId xmlns:p14="http://schemas.microsoft.com/office/powerpoint/2010/main" val="214743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E237-00A2-010A-D091-6B89599D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Unpool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150F5-529E-0D06-3ECE-B551A4568A44}"/>
              </a:ext>
            </a:extLst>
          </p:cNvPr>
          <p:cNvSpPr txBox="1"/>
          <p:nvPr/>
        </p:nvSpPr>
        <p:spPr>
          <a:xfrm>
            <a:off x="10043531" y="6485930"/>
            <a:ext cx="2148469" cy="372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Image </a:t>
            </a:r>
            <a:r>
              <a:rPr lang="fr-FR" i="1" dirty="0" err="1"/>
              <a:t>from</a:t>
            </a:r>
            <a:r>
              <a:rPr lang="fr-FR" i="1" dirty="0"/>
              <a:t> @jun94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454C2BE-C012-5E9C-37F9-86CAF2E8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790" y="1825625"/>
            <a:ext cx="9822420" cy="4351338"/>
          </a:xfrm>
        </p:spPr>
      </p:pic>
    </p:spTree>
    <p:extLst>
      <p:ext uri="{BB962C8B-B14F-4D97-AF65-F5344CB8AC3E}">
        <p14:creationId xmlns:p14="http://schemas.microsoft.com/office/powerpoint/2010/main" val="3977346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Unpool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strike="sngStrike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0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b="0" i="0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0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strike="sngStrike" dirty="0">
                              <a:solidFill>
                                <a:schemeClr val="tx1"/>
                              </a:solidFill>
                            </a:rPr>
                            <a:t>Output 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trike="sngStrik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trike="sngStrik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b="0" i="1" strike="sngStrik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trike="sngStrik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trike="sngStrik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588382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4819" b="-419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Striding: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8537" b="-324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strike="sngStrike" dirty="0">
                              <a:solidFill>
                                <a:schemeClr val="tx1"/>
                              </a:solidFill>
                            </a:rPr>
                            <a:t>Dilation: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403614" b="-2204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strike="sngStrike" dirty="0">
                              <a:solidFill>
                                <a:schemeClr val="tx1"/>
                              </a:solidFill>
                            </a:rPr>
                            <a:t>Output padding: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9756" b="-123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0695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52D32-79C1-EFD3-D63F-28092450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Skip Connections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0E6EAD-ECFC-FC29-FFBE-F05306843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346" y="5212805"/>
            <a:ext cx="2090654" cy="165608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219825-1583-DA37-F036-2C12E1603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4017" y="950976"/>
            <a:ext cx="7097329" cy="5907024"/>
          </a:xfrm>
        </p:spPr>
      </p:pic>
    </p:spTree>
    <p:extLst>
      <p:ext uri="{BB962C8B-B14F-4D97-AF65-F5344CB8AC3E}">
        <p14:creationId xmlns:p14="http://schemas.microsoft.com/office/powerpoint/2010/main" val="248413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85F-A646-32E3-02C4-9FF4EFA3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 Net architectures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BFDF6EA-C8C5-4917-B371-4AD4056F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2166"/>
            <a:ext cx="12192000" cy="41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9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6B12-DFAB-DAC7-34A8-4AB0724B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Volumes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0BF317-CA68-9E80-FE98-B1094FA13BBD}"/>
              </a:ext>
            </a:extLst>
          </p:cNvPr>
          <p:cNvGrpSpPr/>
          <p:nvPr/>
        </p:nvGrpSpPr>
        <p:grpSpPr>
          <a:xfrm flipH="1">
            <a:off x="2312786" y="1690688"/>
            <a:ext cx="2792558" cy="4802190"/>
            <a:chOff x="14580631" y="15662596"/>
            <a:chExt cx="6579901" cy="11315052"/>
          </a:xfrm>
        </p:grpSpPr>
        <p:pic>
          <p:nvPicPr>
            <p:cNvPr id="5" name="Picture 4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10AD0BFA-B2F5-5E87-D056-394224E28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1" t="31470" r="13310" b="15297"/>
            <a:stretch/>
          </p:blipFill>
          <p:spPr>
            <a:xfrm>
              <a:off x="14580633" y="15662596"/>
              <a:ext cx="6579897" cy="3090119"/>
            </a:xfrm>
            <a:prstGeom prst="rect">
              <a:avLst/>
            </a:prstGeom>
          </p:spPr>
        </p:pic>
        <p:pic>
          <p:nvPicPr>
            <p:cNvPr id="6" name="Picture 5" descr="A picture containing text, wearing&#10;&#10;Description automatically generated">
              <a:extLst>
                <a:ext uri="{FF2B5EF4-FFF2-40B4-BE49-F238E27FC236}">
                  <a16:creationId xmlns:a16="http://schemas.microsoft.com/office/drawing/2014/main" id="{E48EFDDD-80A5-016A-0041-AE539E55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0633" y="18831822"/>
              <a:ext cx="6579897" cy="4326324"/>
            </a:xfrm>
            <a:prstGeom prst="rect">
              <a:avLst/>
            </a:prstGeom>
          </p:spPr>
        </p:pic>
        <p:pic>
          <p:nvPicPr>
            <p:cNvPr id="7" name="Picture 6" descr="A picture containing x-ray film, outdoor object&#10;&#10;Description automatically generated">
              <a:extLst>
                <a:ext uri="{FF2B5EF4-FFF2-40B4-BE49-F238E27FC236}">
                  <a16:creationId xmlns:a16="http://schemas.microsoft.com/office/drawing/2014/main" id="{43B7D06F-BB48-0AF8-4760-CF721C5B1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2" r="27487" b="4724"/>
            <a:stretch/>
          </p:blipFill>
          <p:spPr>
            <a:xfrm rot="5400000">
              <a:off x="16056430" y="21873546"/>
              <a:ext cx="3628303" cy="6579901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9F0AF97E-BD38-A22E-2838-2719DFEC0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6659" y="0"/>
            <a:ext cx="370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5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7C14-A8B4-0652-E3CE-DEB4B420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architecture</a:t>
            </a:r>
          </a:p>
        </p:txBody>
      </p:sp>
      <p:pic>
        <p:nvPicPr>
          <p:cNvPr id="4" name="Content Placeholder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B3977EC2-5462-B9FA-2BCD-F739AEEB1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7981"/>
            <a:ext cx="10515600" cy="3546625"/>
          </a:xfrm>
        </p:spPr>
      </p:pic>
    </p:spTree>
    <p:extLst>
      <p:ext uri="{BB962C8B-B14F-4D97-AF65-F5344CB8AC3E}">
        <p14:creationId xmlns:p14="http://schemas.microsoft.com/office/powerpoint/2010/main" val="2643066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5C99-A476-321B-4315-26867CF70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V Net (</a:t>
            </a:r>
            <a:r>
              <a:rPr lang="fr-FR" dirty="0"/>
              <a:t>3D extension of U-Net)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08B49-CF0A-19FC-6B5B-05C11349A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36" y="1105429"/>
            <a:ext cx="8206928" cy="5532436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0E42B4-F543-F5F6-3A99-6D3A6DB6E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0333" y="1308629"/>
            <a:ext cx="8098971" cy="55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7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DAAF-12E2-2BA2-F515-EC23FE8F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Upscaling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BA3EC6-C0A7-B862-93A8-E4D116CDDF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24577" y="2153186"/>
            <a:ext cx="2476846" cy="3696216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9B9D33F-165D-6571-3D17-E50A86F8C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90580" y="2153182"/>
            <a:ext cx="2476844" cy="3696216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45D5C-732A-535C-2AE7-8F158B6A3FC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4667424" y="4001290"/>
            <a:ext cx="2857153" cy="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28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8715-10DF-9DC9-D200-0207CD97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Upscaling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74BF-83B6-59E1-1DCB-159801F6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357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Basic scaling:</a:t>
            </a:r>
          </a:p>
          <a:p>
            <a:pPr marL="0" indent="0">
              <a:buNone/>
            </a:pPr>
            <a:r>
              <a:rPr lang="en-US" dirty="0"/>
              <a:t>Duplicate pixels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b="1" dirty="0"/>
              <a:t>Scaling by interpolation:</a:t>
            </a:r>
          </a:p>
          <a:p>
            <a:pPr marL="0" indent="0">
              <a:buNone/>
            </a:pPr>
            <a:r>
              <a:rPr lang="en-US" dirty="0"/>
              <a:t>Interpolate with a bilinear between pixels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b="1" dirty="0"/>
              <a:t>Super-resolution technique:</a:t>
            </a:r>
          </a:p>
          <a:p>
            <a:pPr marL="0" indent="0">
              <a:buNone/>
            </a:pPr>
            <a:r>
              <a:rPr lang="en-US" dirty="0"/>
              <a:t>Use multiple images (for videos only)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b="1" dirty="0"/>
              <a:t>Upscaling with artificial intelligence:</a:t>
            </a:r>
          </a:p>
          <a:p>
            <a:pPr marL="0" indent="0">
              <a:buNone/>
            </a:pPr>
            <a:r>
              <a:rPr lang="en-US" dirty="0"/>
              <a:t>Use a network that has been trained on high-quality images</a:t>
            </a:r>
          </a:p>
        </p:txBody>
      </p:sp>
    </p:spTree>
    <p:extLst>
      <p:ext uri="{BB962C8B-B14F-4D97-AF65-F5344CB8AC3E}">
        <p14:creationId xmlns:p14="http://schemas.microsoft.com/office/powerpoint/2010/main" val="1845125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C413-00F4-C81F-7921-433A4DFA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C67B8C-3B7F-227B-54C2-3765E24D9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8363" y="1690688"/>
            <a:ext cx="5611290" cy="4675388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9CDB016-5AEF-8525-3459-2528A02A7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7" y="1956905"/>
            <a:ext cx="4152821" cy="1797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3373F-EEF0-DB50-E3B7-0AF6E23CC4E4}"/>
              </a:ext>
            </a:extLst>
          </p:cNvPr>
          <p:cNvSpPr txBox="1"/>
          <p:nvPr/>
        </p:nvSpPr>
        <p:spPr>
          <a:xfrm>
            <a:off x="486137" y="4433103"/>
            <a:ext cx="4294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Donec </a:t>
            </a:r>
            <a:r>
              <a:rPr lang="en-US" dirty="0" err="1"/>
              <a:t>eleifend</a:t>
            </a:r>
            <a:r>
              <a:rPr lang="en-US" dirty="0"/>
              <a:t> libero </a:t>
            </a:r>
            <a:r>
              <a:rPr lang="en-US" dirty="0" err="1"/>
              <a:t>quis</a:t>
            </a:r>
            <a:r>
              <a:rPr lang="en-US" dirty="0"/>
              <a:t> libero auctor </a:t>
            </a:r>
            <a:r>
              <a:rPr lang="en-US" dirty="0" err="1"/>
              <a:t>finibus</a:t>
            </a:r>
            <a:r>
              <a:rPr lang="en-US" dirty="0"/>
              <a:t>. Integer id </a:t>
            </a:r>
            <a:r>
              <a:rPr lang="en-US" dirty="0" err="1"/>
              <a:t>tincidunt</a:t>
            </a:r>
            <a:r>
              <a:rPr lang="en-US" dirty="0"/>
              <a:t> ipsum.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pulvinar et </a:t>
            </a:r>
            <a:r>
              <a:rPr lang="en-US" dirty="0" err="1"/>
              <a:t>venenatis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.”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E6B7BCD-1861-1CC6-4829-BBF6091C0B54}"/>
              </a:ext>
            </a:extLst>
          </p:cNvPr>
          <p:cNvSpPr/>
          <p:nvPr/>
        </p:nvSpPr>
        <p:spPr>
          <a:xfrm>
            <a:off x="4490977" y="3037220"/>
            <a:ext cx="1099595" cy="342588"/>
          </a:xfrm>
          <a:custGeom>
            <a:avLst/>
            <a:gdLst>
              <a:gd name="connsiteX0" fmla="*/ 0 w 1099595"/>
              <a:gd name="connsiteY0" fmla="*/ 30071 h 342588"/>
              <a:gd name="connsiteX1" fmla="*/ 451413 w 1099595"/>
              <a:gd name="connsiteY1" fmla="*/ 30071 h 342588"/>
              <a:gd name="connsiteX2" fmla="*/ 1099595 w 1099595"/>
              <a:gd name="connsiteY2" fmla="*/ 342588 h 34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595" h="342588">
                <a:moveTo>
                  <a:pt x="0" y="30071"/>
                </a:moveTo>
                <a:cubicBezTo>
                  <a:pt x="134073" y="4028"/>
                  <a:pt x="268147" y="-22015"/>
                  <a:pt x="451413" y="30071"/>
                </a:cubicBezTo>
                <a:cubicBezTo>
                  <a:pt x="634679" y="82157"/>
                  <a:pt x="867137" y="212372"/>
                  <a:pt x="1099595" y="342588"/>
                </a:cubicBezTo>
              </a:path>
            </a:pathLst>
          </a:custGeom>
          <a:noFill/>
          <a:ln w="762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4583740-3F37-5D1B-FBEB-A5A9A8D8EA69}"/>
              </a:ext>
            </a:extLst>
          </p:cNvPr>
          <p:cNvSpPr/>
          <p:nvPr/>
        </p:nvSpPr>
        <p:spPr>
          <a:xfrm flipV="1">
            <a:off x="4780345" y="4705371"/>
            <a:ext cx="810227" cy="380920"/>
          </a:xfrm>
          <a:custGeom>
            <a:avLst/>
            <a:gdLst>
              <a:gd name="connsiteX0" fmla="*/ 0 w 1099595"/>
              <a:gd name="connsiteY0" fmla="*/ 30071 h 342588"/>
              <a:gd name="connsiteX1" fmla="*/ 451413 w 1099595"/>
              <a:gd name="connsiteY1" fmla="*/ 30071 h 342588"/>
              <a:gd name="connsiteX2" fmla="*/ 1099595 w 1099595"/>
              <a:gd name="connsiteY2" fmla="*/ 342588 h 34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595" h="342588">
                <a:moveTo>
                  <a:pt x="0" y="30071"/>
                </a:moveTo>
                <a:cubicBezTo>
                  <a:pt x="134073" y="4028"/>
                  <a:pt x="268147" y="-22015"/>
                  <a:pt x="451413" y="30071"/>
                </a:cubicBezTo>
                <a:cubicBezTo>
                  <a:pt x="634679" y="82157"/>
                  <a:pt x="867137" y="212372"/>
                  <a:pt x="1099595" y="342588"/>
                </a:cubicBezTo>
              </a:path>
            </a:pathLst>
          </a:custGeom>
          <a:noFill/>
          <a:ln w="762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95994-1325-B44A-C93C-31C2DE06E80D}"/>
              </a:ext>
            </a:extLst>
          </p:cNvPr>
          <p:cNvSpPr txBox="1"/>
          <p:nvPr/>
        </p:nvSpPr>
        <p:spPr>
          <a:xfrm>
            <a:off x="4852971" y="2514000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?</a:t>
            </a:r>
            <a:endParaRPr lang="en-US" sz="2400" b="1" dirty="0">
              <a:solidFill>
                <a:srgbClr val="92D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DED13-A673-2D6D-EDBB-6A9483056F4E}"/>
              </a:ext>
            </a:extLst>
          </p:cNvPr>
          <p:cNvSpPr txBox="1"/>
          <p:nvPr/>
        </p:nvSpPr>
        <p:spPr>
          <a:xfrm>
            <a:off x="4970313" y="5141408"/>
            <a:ext cx="29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?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345E-1955-46DA-7171-8FF5BBB8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state to feed quantum of information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19A27B-F93B-0B2A-D904-D53BFE5947C9}"/>
              </a:ext>
            </a:extLst>
          </p:cNvPr>
          <p:cNvSpPr/>
          <p:nvPr/>
        </p:nvSpPr>
        <p:spPr>
          <a:xfrm>
            <a:off x="3692324" y="2511706"/>
            <a:ext cx="4699322" cy="290524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B5D7A7-915D-052D-7CB6-1909E182B5F4}"/>
              </a:ext>
            </a:extLst>
          </p:cNvPr>
          <p:cNvCxnSpPr/>
          <p:nvPr/>
        </p:nvCxnSpPr>
        <p:spPr>
          <a:xfrm>
            <a:off x="2592729" y="3429000"/>
            <a:ext cx="109959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36ACE5-4D98-9D4C-12F8-EB211FE50870}"/>
              </a:ext>
            </a:extLst>
          </p:cNvPr>
          <p:cNvCxnSpPr/>
          <p:nvPr/>
        </p:nvCxnSpPr>
        <p:spPr>
          <a:xfrm>
            <a:off x="2592729" y="4472651"/>
            <a:ext cx="109959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D9DBDA-423D-E4E2-30DB-6F9DA7E479D2}"/>
              </a:ext>
            </a:extLst>
          </p:cNvPr>
          <p:cNvCxnSpPr/>
          <p:nvPr/>
        </p:nvCxnSpPr>
        <p:spPr>
          <a:xfrm>
            <a:off x="8391646" y="3429000"/>
            <a:ext cx="109959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A21BFCC-ACDD-CBD7-059D-8302CDAC27AF}"/>
              </a:ext>
            </a:extLst>
          </p:cNvPr>
          <p:cNvSpPr/>
          <p:nvPr/>
        </p:nvSpPr>
        <p:spPr>
          <a:xfrm>
            <a:off x="1342663" y="3104426"/>
            <a:ext cx="1250066" cy="6597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5A0A8D-E5D1-24A5-F093-E6C173D7D7BB}"/>
              </a:ext>
            </a:extLst>
          </p:cNvPr>
          <p:cNvSpPr/>
          <p:nvPr/>
        </p:nvSpPr>
        <p:spPr>
          <a:xfrm>
            <a:off x="9491242" y="3034277"/>
            <a:ext cx="1551007" cy="7894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536BAE-FA3E-30CE-CA03-715781F4646F}"/>
              </a:ext>
            </a:extLst>
          </p:cNvPr>
          <p:cNvCxnSpPr/>
          <p:nvPr/>
        </p:nvCxnSpPr>
        <p:spPr>
          <a:xfrm>
            <a:off x="8391653" y="4472651"/>
            <a:ext cx="109959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1BC3BD2-6D38-36D0-974D-57F973AA797A}"/>
              </a:ext>
            </a:extLst>
          </p:cNvPr>
          <p:cNvSpPr/>
          <p:nvPr/>
        </p:nvSpPr>
        <p:spPr>
          <a:xfrm rot="5400000">
            <a:off x="9427589" y="4126366"/>
            <a:ext cx="879655" cy="75235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69D653C-8B58-9806-8ABB-9748AA0F2540}"/>
              </a:ext>
            </a:extLst>
          </p:cNvPr>
          <p:cNvSpPr/>
          <p:nvPr/>
        </p:nvSpPr>
        <p:spPr>
          <a:xfrm rot="5400000">
            <a:off x="1776716" y="4096473"/>
            <a:ext cx="879655" cy="75235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C3575E0-4FDD-195D-4283-864EF41F9184}"/>
              </a:ext>
            </a:extLst>
          </p:cNvPr>
          <p:cNvSpPr/>
          <p:nvPr/>
        </p:nvSpPr>
        <p:spPr>
          <a:xfrm>
            <a:off x="9381283" y="4502544"/>
            <a:ext cx="1660966" cy="1693204"/>
          </a:xfrm>
          <a:prstGeom prst="arc">
            <a:avLst>
              <a:gd name="adj1" fmla="val 16200000"/>
              <a:gd name="adj2" fmla="val 5361807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80AB638-ECDA-D236-1D98-D0899D54AC78}"/>
              </a:ext>
            </a:extLst>
          </p:cNvPr>
          <p:cNvSpPr/>
          <p:nvPr/>
        </p:nvSpPr>
        <p:spPr>
          <a:xfrm>
            <a:off x="515071" y="4472651"/>
            <a:ext cx="1660966" cy="1693204"/>
          </a:xfrm>
          <a:prstGeom prst="arc">
            <a:avLst>
              <a:gd name="adj1" fmla="val 5421355"/>
              <a:gd name="adj2" fmla="val 16244433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41ED59-C980-D8D5-0CC3-5C936B138B4D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>
            <a:off x="1340295" y="6165838"/>
            <a:ext cx="8880876" cy="2985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599C36-E9DE-81B8-9D67-02ECB645475E}"/>
              </a:ext>
            </a:extLst>
          </p:cNvPr>
          <p:cNvCxnSpPr>
            <a:cxnSpLocks/>
            <a:stCxn id="18" idx="2"/>
            <a:endCxn id="14" idx="3"/>
          </p:cNvCxnSpPr>
          <p:nvPr/>
        </p:nvCxnSpPr>
        <p:spPr>
          <a:xfrm flipV="1">
            <a:off x="1356496" y="4472652"/>
            <a:ext cx="483870" cy="72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AA19BFE-A4F2-FA8E-A63A-AC7C97D9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47" y="2784267"/>
            <a:ext cx="2846706" cy="24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9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A9AE-A3C9-79DF-536F-417F9E52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RNN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25FA3B-EFBE-8D79-57F9-122CEDF92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43" y="1690688"/>
            <a:ext cx="10111714" cy="44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5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C918-7896-D27E-D4F5-BC864258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RNN architecture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59F3793-2DD6-55E6-D55E-A661FCD1C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3856" y="1805650"/>
            <a:ext cx="5324288" cy="48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A5AD-ED49-C267-6500-DB9DE991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EAE79-1B1A-F5C4-1BFC-A91537A3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“Tell what corresponds each pixel of an image”</a:t>
            </a:r>
            <a:endParaRPr lang="en-US" dirty="0"/>
          </a:p>
        </p:txBody>
      </p:sp>
      <p:pic>
        <p:nvPicPr>
          <p:cNvPr id="4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B2D744A-3717-4D64-8409-A4D86644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58" y="2506662"/>
            <a:ext cx="74262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4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1AA7-A968-68BD-FA74-F42E628A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Medical Images 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0317BB-43D3-6CA9-C5ED-A4F60E997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9103"/>
            <a:ext cx="10515600" cy="3104381"/>
          </a:xfrm>
        </p:spPr>
      </p:pic>
    </p:spTree>
    <p:extLst>
      <p:ext uri="{BB962C8B-B14F-4D97-AF65-F5344CB8AC3E}">
        <p14:creationId xmlns:p14="http://schemas.microsoft.com/office/powerpoint/2010/main" val="280453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52D32-79C1-EFD3-D63F-28092450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 Net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D87BF29-8588-BC3B-4C0A-66A55CC2D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3449" y="883919"/>
            <a:ext cx="7177897" cy="5974081"/>
          </a:xfr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085CA9B-4983-C59C-BCBE-8CE6CF317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3449" y="966878"/>
            <a:ext cx="7177898" cy="5902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91417-ABE8-AA62-4AFA-EFFA20CA3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177" y="5532438"/>
            <a:ext cx="2154823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125A-52A0-5108-3E91-8F9ED856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Convolutional Layer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435896-6F53-AEC4-8F73-1579E379F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3313101-E47B-E99B-E6FD-2C78ECE0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Transposed Convolution</a:t>
            </a:r>
          </a:p>
        </p:txBody>
      </p:sp>
      <p:pic>
        <p:nvPicPr>
          <p:cNvPr id="20" name="Content Placeholder 19" descr="Shape&#10;&#10;Description automatically generated">
            <a:extLst>
              <a:ext uri="{FF2B5EF4-FFF2-40B4-BE49-F238E27FC236}">
                <a16:creationId xmlns:a16="http://schemas.microsoft.com/office/drawing/2014/main" id="{6DE31475-FB29-6054-B43C-CA8F4C1775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94" y="2505075"/>
            <a:ext cx="3276600" cy="367665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7EA95-6192-2FE2-DC6C-D58926E6F398}"/>
              </a:ext>
            </a:extLst>
          </p:cNvPr>
          <p:cNvSpPr txBox="1"/>
          <p:nvPr/>
        </p:nvSpPr>
        <p:spPr>
          <a:xfrm>
            <a:off x="838200" y="6492875"/>
            <a:ext cx="104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Animations credits for this section: </a:t>
            </a:r>
            <a:r>
              <a:rPr lang="en-US" dirty="0">
                <a:hlinkClick r:id="rId3"/>
              </a:rPr>
              <a:t>https://github.com/vdumoulin/conv_arithmetic/blob/master/README.md</a:t>
            </a:r>
            <a:r>
              <a:rPr lang="en-US" dirty="0"/>
              <a:t> </a:t>
            </a:r>
          </a:p>
        </p:txBody>
      </p:sp>
      <p:pic>
        <p:nvPicPr>
          <p:cNvPr id="30" name="Content Placeholder 29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D6EA4894-5068-E427-A07B-EB6234C5E0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31" y="3113881"/>
            <a:ext cx="2324100" cy="2466975"/>
          </a:xfr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BA0D5DBD-1361-F3FA-12E0-C29A6C6404F9}"/>
              </a:ext>
            </a:extLst>
          </p:cNvPr>
          <p:cNvSpPr txBox="1">
            <a:spLocks/>
          </p:cNvSpPr>
          <p:nvPr/>
        </p:nvSpPr>
        <p:spPr>
          <a:xfrm>
            <a:off x="7928610" y="365125"/>
            <a:ext cx="18938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: Plain</a:t>
            </a:r>
          </a:p>
        </p:txBody>
      </p:sp>
    </p:spTree>
    <p:extLst>
      <p:ext uri="{BB962C8B-B14F-4D97-AF65-F5344CB8AC3E}">
        <p14:creationId xmlns:p14="http://schemas.microsoft.com/office/powerpoint/2010/main" val="128916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 build="p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125A-52A0-5108-3E91-8F9ED856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Convolutional Layer: Padding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435896-6F53-AEC4-8F73-1579E379F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3313101-E47B-E99B-E6FD-2C78ECE0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Transposed Convolution</a:t>
            </a:r>
          </a:p>
        </p:txBody>
      </p:sp>
      <p:pic>
        <p:nvPicPr>
          <p:cNvPr id="31" name="Content Placeholder 30" descr="A picture containing shape&#10;&#10;Description automatically generated">
            <a:extLst>
              <a:ext uri="{FF2B5EF4-FFF2-40B4-BE49-F238E27FC236}">
                <a16:creationId xmlns:a16="http://schemas.microsoft.com/office/drawing/2014/main" id="{CB6BB3BB-016F-C2A1-65EE-0E1982F6BC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60" y="2505075"/>
            <a:ext cx="3166442" cy="3684588"/>
          </a:xfrm>
        </p:spPr>
      </p:pic>
      <p:pic>
        <p:nvPicPr>
          <p:cNvPr id="35" name="Content Placeholder 34" descr="A picture containing businesscard, envelope&#10;&#10;Description automatically generated">
            <a:extLst>
              <a:ext uri="{FF2B5EF4-FFF2-40B4-BE49-F238E27FC236}">
                <a16:creationId xmlns:a16="http://schemas.microsoft.com/office/drawing/2014/main" id="{0E80B4D3-3B99-1548-A19E-69246F9F6F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68" y="2505075"/>
            <a:ext cx="3241452" cy="3684588"/>
          </a:xfrm>
        </p:spPr>
      </p:pic>
    </p:spTree>
    <p:extLst>
      <p:ext uri="{BB962C8B-B14F-4D97-AF65-F5344CB8AC3E}">
        <p14:creationId xmlns:p14="http://schemas.microsoft.com/office/powerpoint/2010/main" val="166551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125A-52A0-5108-3E91-8F9ED856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Convolutional Layer: Strides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435896-6F53-AEC4-8F73-1579E379F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3313101-E47B-E99B-E6FD-2C78ECE0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Transposed Convolution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D5F4AA51-E353-00BF-801F-AF8C362C39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68" y="2505075"/>
            <a:ext cx="3241452" cy="3684588"/>
          </a:xfrm>
        </p:spPr>
      </p:pic>
      <p:pic>
        <p:nvPicPr>
          <p:cNvPr id="10" name="Content Placeholder 9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F7B29628-860F-1596-5FAB-46A1118F13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06" y="2975769"/>
            <a:ext cx="2800350" cy="2743200"/>
          </a:xfrm>
        </p:spPr>
      </p:pic>
    </p:spTree>
    <p:extLst>
      <p:ext uri="{BB962C8B-B14F-4D97-AF65-F5344CB8AC3E}">
        <p14:creationId xmlns:p14="http://schemas.microsoft.com/office/powerpoint/2010/main" val="266669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A092-8276-1750-487C-FD6B214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 Output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CBD0E-EB29-6951-EAC5-9C7D4BCED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69280"/>
                <a:ext cx="10515600" cy="50768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𝑜𝑢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1FCFCAB-B3D0-9841-4EDB-7C439FFFC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308404"/>
                  </p:ext>
                </p:extLst>
              </p:nvPr>
            </p:nvGraphicFramePr>
            <p:xfrm>
              <a:off x="3521423" y="1690688"/>
              <a:ext cx="5149154" cy="3521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4577">
                      <a:extLst>
                        <a:ext uri="{9D8B030D-6E8A-4147-A177-3AD203B41FA5}">
                          <a16:colId xmlns:a16="http://schemas.microsoft.com/office/drawing/2014/main" val="1867715976"/>
                        </a:ext>
                      </a:extLst>
                    </a:gridCol>
                    <a:gridCol w="2574577">
                      <a:extLst>
                        <a:ext uri="{9D8B030D-6E8A-4147-A177-3AD203B41FA5}">
                          <a16:colId xmlns:a16="http://schemas.microsoft.com/office/drawing/2014/main" val="2067955847"/>
                        </a:ext>
                      </a:extLst>
                    </a:gridCol>
                  </a:tblGrid>
                  <a:tr h="503056">
                    <a:tc>
                      <a:txBody>
                        <a:bodyPr/>
                        <a:lstStyle/>
                        <a:p>
                          <a:pPr marL="0" indent="0" algn="ctr">
                            <a:buNone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Kernel: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" b="-6180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51945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Input image: 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7317" b="-525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022831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543704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8271232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637713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35396076"/>
                      </a:ext>
                    </a:extLst>
                  </a:tr>
                  <a:tr h="5030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Output image:</a:t>
                          </a:r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24041" marR="124041" marT="62021" marB="620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602410" b="-21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6922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798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698</Words>
  <Application>Microsoft Office PowerPoint</Application>
  <PresentationFormat>Widescreen</PresentationFormat>
  <Paragraphs>140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Architectures (Part 1)</vt:lpstr>
      <vt:lpstr>Typical classification architecture</vt:lpstr>
      <vt:lpstr>Segmentation: Definition</vt:lpstr>
      <vt:lpstr>Segmentation Medical Images Example</vt:lpstr>
      <vt:lpstr>U Net</vt:lpstr>
      <vt:lpstr>Transposed Convolutional Layer</vt:lpstr>
      <vt:lpstr>Transposed Convolutional Layer: Padding</vt:lpstr>
      <vt:lpstr>Transposed Convolutional Layer: Strides</vt:lpstr>
      <vt:lpstr>Transposed Convolution Output Size</vt:lpstr>
      <vt:lpstr>Transposed Convolution Output Size</vt:lpstr>
      <vt:lpstr>Transposed Convolution Output Size</vt:lpstr>
      <vt:lpstr>Transposed Convolution Output Size</vt:lpstr>
      <vt:lpstr>Transposed Convolution Output Size</vt:lpstr>
      <vt:lpstr>Max Unpool</vt:lpstr>
      <vt:lpstr>Max Unpool</vt:lpstr>
      <vt:lpstr>Max Unpool Output Size</vt:lpstr>
      <vt:lpstr>Skip Connections</vt:lpstr>
      <vt:lpstr>U Net architectures</vt:lpstr>
      <vt:lpstr>Medical Volumes</vt:lpstr>
      <vt:lpstr>V Net (3D extension of U-Net)</vt:lpstr>
      <vt:lpstr>Upscaling</vt:lpstr>
      <vt:lpstr>Upscaling techniques</vt:lpstr>
      <vt:lpstr>Recurrent Neural Network</vt:lpstr>
      <vt:lpstr>Hidden state to feed quantum of information</vt:lpstr>
      <vt:lpstr>Unfolding RNN</vt:lpstr>
      <vt:lpstr>Classical RNN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Romain Lhotte</dc:creator>
  <cp:lastModifiedBy>Paul Dubois</cp:lastModifiedBy>
  <cp:revision>49</cp:revision>
  <dcterms:created xsi:type="dcterms:W3CDTF">2023-01-22T22:21:49Z</dcterms:created>
  <dcterms:modified xsi:type="dcterms:W3CDTF">2024-01-17T08:16:54Z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2024-01-15T07:53:48Z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19bc421d-ab3a-42ae-902e-18f90f792060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